
<file path=[Content_Types].xml><?xml version="1.0" encoding="utf-8"?>
<Types xmlns="http://schemas.openxmlformats.org/package/2006/content-types">
  <Default Extension="xml" ContentType="application/xml"/>
  <Default Extension="MP4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258" r:id="rId2"/>
    <p:sldId id="259" r:id="rId3"/>
    <p:sldId id="260" r:id="rId4"/>
    <p:sldId id="301" r:id="rId5"/>
    <p:sldId id="300" r:id="rId6"/>
    <p:sldId id="298" r:id="rId7"/>
    <p:sldId id="302" r:id="rId8"/>
    <p:sldId id="303" r:id="rId9"/>
    <p:sldId id="274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clrMru>
    <a:srgbClr val="FF008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96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200" d="100"/>
          <a:sy n="200" d="100"/>
        </p:scale>
        <p:origin x="-480" y="4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D1ED0760-3632-304D-9FA6-5D152039FBB7}" type="datetime1">
              <a:rPr lang="en-US"/>
              <a:pPr>
                <a:defRPr/>
              </a:pPr>
              <a:t>7/1/15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CAD71BD-7180-EC42-A3C6-A98629588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42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E6BAB1A1-45EB-224F-8754-1ED2F17AEE00}" type="datetime1">
              <a:rPr lang="en-US"/>
              <a:pPr>
                <a:defRPr/>
              </a:pPr>
              <a:t>7/1/15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8C808612-B896-084A-AA34-CF5B21206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96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815E4-C49F-0C42-96AD-90AEC374D111}" type="datetime1">
              <a:rPr lang="en-US" smtClean="0"/>
              <a:pPr>
                <a:defRPr/>
              </a:pPr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44F25-774B-6E4D-A7F4-EBEDED5A44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4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1C74E-7D1E-8340-A5CA-8FA6EA4707EC}" type="datetime1">
              <a:rPr lang="en-US" smtClean="0"/>
              <a:pPr>
                <a:defRPr/>
              </a:pPr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6DCA2-A0D8-EA4D-8F39-BEBA9B2192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0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A5FCD-C2AE-1D4B-9D13-3E0A5BA486DE}" type="datetime1">
              <a:rPr lang="en-US" smtClean="0"/>
              <a:pPr>
                <a:defRPr/>
              </a:pPr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D332-A459-C14A-AC09-7D367AAE51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5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83203-0A17-5544-865F-E25D263088F0}" type="datetime1">
              <a:rPr lang="en-US" smtClean="0"/>
              <a:pPr>
                <a:defRPr/>
              </a:pPr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80D09-6303-7746-940D-6B5A6B2869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88E0B-F217-824A-A22E-FFC04FF706F3}" type="datetime1">
              <a:rPr lang="en-US" smtClean="0"/>
              <a:pPr>
                <a:defRPr/>
              </a:pPr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2CDA4-4D5E-3E4F-A043-3E2B10FCA0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7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AB8D7-D6A0-3C49-A18B-2D736E246783}" type="datetime1">
              <a:rPr lang="en-US" smtClean="0"/>
              <a:pPr>
                <a:defRPr/>
              </a:pPr>
              <a:t>7/1/15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F972C-92D2-144B-A63B-E72ECFBDCE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3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18089-037C-9C4B-837C-B635A0EEB2D7}" type="datetime1">
              <a:rPr lang="en-US" smtClean="0"/>
              <a:pPr>
                <a:defRPr/>
              </a:pPr>
              <a:t>7/1/15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F94D-6B9D-654A-A2A3-7447A804BD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7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43001-FF02-7B42-B726-19F5EAF036CF}" type="datetime1">
              <a:rPr lang="en-US" smtClean="0"/>
              <a:pPr>
                <a:defRPr/>
              </a:pPr>
              <a:t>7/1/15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7D124-1742-3047-A986-01DA933606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2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5A897-313B-164E-98A5-0E3654307ECE}" type="datetime1">
              <a:rPr lang="en-US" smtClean="0"/>
              <a:pPr>
                <a:defRPr/>
              </a:pPr>
              <a:t>7/1/15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8D4A4-FF3A-9D4C-975D-B1B24F91AF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5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420DE-F4AA-E24D-87D9-44F380F2F883}" type="datetime1">
              <a:rPr lang="en-US" smtClean="0"/>
              <a:pPr>
                <a:defRPr/>
              </a:pPr>
              <a:t>7/1/15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9C6C3-81AA-9A49-95BB-1CE757A60B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A7872-8213-1541-8D81-2DC571BF7ABB}" type="datetime1">
              <a:rPr lang="en-US" smtClean="0"/>
              <a:pPr>
                <a:defRPr/>
              </a:pPr>
              <a:t>7/1/15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AFE0C-DA07-E940-A39C-25ED65DCCB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FA49315F-200B-1E40-B3FB-B386155B64F4}" type="datetime1">
              <a:rPr lang="en-US" smtClean="0"/>
              <a:pPr>
                <a:defRPr/>
              </a:pPr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03EF246-DB2D-7D41-83C9-86237C1A3D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060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Gill Sans"/>
          <a:ea typeface="ＭＳ Ｐゴシック" pitchFamily="-110" charset="-128"/>
          <a:cs typeface="Gill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4762500" cy="1436688"/>
          </a:xfrm>
          <a:prstGeom prst="rect">
            <a:avLst/>
          </a:prstGeom>
          <a:solidFill>
            <a:srgbClr val="4D7B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6" name="Rectangle 2"/>
          <p:cNvSpPr>
            <a:spLocks/>
          </p:cNvSpPr>
          <p:nvPr/>
        </p:nvSpPr>
        <p:spPr bwMode="auto">
          <a:xfrm>
            <a:off x="246063" y="167808"/>
            <a:ext cx="8331200" cy="111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3600" b="1" dirty="0">
                <a:latin typeface="Gill Sans" charset="0"/>
                <a:cs typeface="Gill Sans" charset="0"/>
              </a:rPr>
              <a:t>Metabolic Diseases</a:t>
            </a:r>
            <a:br>
              <a:rPr lang="en-US" sz="3600" b="1" dirty="0">
                <a:latin typeface="Gill Sans" charset="0"/>
                <a:cs typeface="Gill Sans" charset="0"/>
              </a:rPr>
            </a:br>
            <a:r>
              <a:rPr lang="en-US" sz="3600" b="1" dirty="0">
                <a:latin typeface="Gill Sans" charset="0"/>
                <a:cs typeface="Gill Sans" charset="0"/>
              </a:rPr>
              <a:t>Lesson 1.4</a:t>
            </a:r>
            <a:endParaRPr lang="en-US" sz="3600" b="1" dirty="0">
              <a:cs typeface="Gill Sans" charset="0"/>
            </a:endParaRPr>
          </a:p>
          <a:p>
            <a:r>
              <a:rPr lang="en-US" sz="2500" b="1" dirty="0">
                <a:cs typeface="Gill Sans" charset="0"/>
              </a:rPr>
              <a:t> </a:t>
            </a:r>
            <a:endParaRPr lang="en-US" dirty="0">
              <a:latin typeface="Cambria Bold" charset="0"/>
              <a:cs typeface="Cambria Bold" charset="0"/>
              <a:sym typeface="Cambria Bold" charset="0"/>
            </a:endParaRPr>
          </a:p>
        </p:txBody>
      </p:sp>
      <p:sp>
        <p:nvSpPr>
          <p:cNvPr id="3" name="Explosion 1 2"/>
          <p:cNvSpPr/>
          <p:nvPr/>
        </p:nvSpPr>
        <p:spPr>
          <a:xfrm rot="584641">
            <a:off x="1844675" y="2414588"/>
            <a:ext cx="4694238" cy="4075112"/>
          </a:xfrm>
          <a:prstGeom prst="irregularSeal1">
            <a:avLst/>
          </a:prstGeom>
          <a:solidFill>
            <a:srgbClr val="FFFF00"/>
          </a:solidFill>
          <a:effectLst>
            <a:outerShdw blurRad="50800" dist="38100" dir="2700000" algn="tl" rotWithShape="0">
              <a:srgbClr val="FF66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50800" dist="38100" dir="2700000" algn="tl" rotWithShape="0">
                  <a:srgbClr val="FF6600">
                    <a:alpha val="40000"/>
                  </a:srgbClr>
                </a:outerShdw>
              </a:effectLst>
            </a:endParaRPr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33788"/>
            <a:ext cx="197326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246063" y="1638300"/>
            <a:ext cx="8736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latin typeface="Gill Sans" charset="0"/>
                <a:cs typeface="Gill Sans" charset="0"/>
                <a:sym typeface="Cambria Bold" charset="0"/>
              </a:rPr>
              <a:t>Part 1: Nutrients </a:t>
            </a:r>
            <a:r>
              <a:rPr lang="en-US" sz="3600" b="1" dirty="0">
                <a:latin typeface="Gill Sans" charset="0"/>
                <a:cs typeface="Gill Sans" charset="0"/>
                <a:sym typeface="Cambria Bold" charset="0"/>
              </a:rPr>
              <a:t>and the calorie:</a:t>
            </a:r>
          </a:p>
          <a:p>
            <a:pPr algn="ctr" eaLnBrk="1" hangingPunct="1"/>
            <a:r>
              <a:rPr lang="en-US" sz="3600" b="1" dirty="0">
                <a:latin typeface="Gill Sans" charset="0"/>
                <a:cs typeface="Gill Sans" charset="0"/>
                <a:sym typeface="Cambria Bold" charset="0"/>
              </a:rPr>
              <a:t>What food’s in your food?</a:t>
            </a:r>
            <a:endParaRPr lang="en-US" sz="3600" b="1" dirty="0">
              <a:latin typeface="Gill Sans" charset="0"/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Do Now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64580"/>
            <a:ext cx="8229600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4800" indent="-304800">
              <a:defRPr/>
            </a:pPr>
            <a:r>
              <a:rPr lang="en-US" b="1" dirty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What are the main components of food and </a:t>
            </a:r>
            <a:r>
              <a:rPr lang="en-US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what does </a:t>
            </a:r>
            <a:r>
              <a:rPr lang="en-US" b="1" dirty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the body use </a:t>
            </a:r>
            <a:r>
              <a:rPr lang="en-US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them for?</a:t>
            </a:r>
            <a:endParaRPr lang="en-US" b="1" dirty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2827265"/>
            <a:ext cx="8229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3900" lvl="1" indent="-304800">
              <a:defRPr/>
            </a:pPr>
            <a:r>
              <a:rPr lang="en-US" b="1" dirty="0" smtClean="0">
                <a:ea typeface="ＭＳ Ｐゴシック" charset="0"/>
                <a:cs typeface="Times New Roman" charset="0"/>
                <a:sym typeface="Times New Roman" charset="0"/>
              </a:rPr>
              <a:t>Carbohydrates, Fats/Lipids, and Protein </a:t>
            </a:r>
            <a:endParaRPr lang="en-US" dirty="0" smtClean="0">
              <a:ea typeface="ＭＳ Ｐゴシック" charset="0"/>
              <a:cs typeface="Times New Roman" charset="0"/>
              <a:sym typeface="Times New Roman" charset="0"/>
            </a:endParaRPr>
          </a:p>
          <a:p>
            <a:pPr marL="723900" lvl="1" indent="-304800">
              <a:buFont typeface="Arial" charset="0"/>
              <a:buNone/>
              <a:defRPr/>
            </a:pPr>
            <a:endParaRPr lang="en-US" dirty="0" smtClean="0"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723900" lvl="1" indent="-304800">
              <a:defRPr/>
            </a:pPr>
            <a:r>
              <a:rPr lang="en-US" b="1" dirty="0" smtClean="0">
                <a:ea typeface="ＭＳ Ｐゴシック" charset="0"/>
                <a:cs typeface="Times New Roman" charset="0"/>
                <a:sym typeface="Times New Roman" charset="0"/>
              </a:rPr>
              <a:t>Vitamins and Minerals</a:t>
            </a:r>
            <a:endParaRPr lang="en-US" dirty="0" smtClean="0">
              <a:ea typeface="ＭＳ Ｐゴシック" charset="0"/>
              <a:cs typeface="Times New Roman" charset="0"/>
              <a:sym typeface="Times New Roman" charset="0"/>
            </a:endParaRPr>
          </a:p>
          <a:p>
            <a:pPr marL="723900" lvl="1" indent="-304800">
              <a:defRPr/>
            </a:pPr>
            <a:endParaRPr lang="en-US" b="1" dirty="0" smtClean="0">
              <a:ea typeface="ＭＳ Ｐゴシック" charset="0"/>
              <a:cs typeface="Times New Roman" charset="0"/>
              <a:sym typeface="Times New Roman" charset="0"/>
            </a:endParaRPr>
          </a:p>
          <a:p>
            <a:pPr marL="723900" lvl="1" indent="-304800">
              <a:defRPr/>
            </a:pPr>
            <a:r>
              <a:rPr lang="en-US" b="1" dirty="0" smtClean="0">
                <a:ea typeface="ＭＳ Ｐゴシック" charset="0"/>
                <a:cs typeface="Times New Roman" charset="0"/>
                <a:sym typeface="Times New Roman" charset="0"/>
              </a:rPr>
              <a:t>Indigestible plant components like fiber</a:t>
            </a:r>
            <a:endParaRPr lang="en-US" dirty="0" smtClean="0">
              <a:ea typeface="ＭＳ Ｐゴシック" charset="0"/>
              <a:cs typeface="Times New Roman" charset="0"/>
              <a:sym typeface="Times New Roman" charset="0"/>
            </a:endParaRPr>
          </a:p>
          <a:p>
            <a:pPr marL="304800" indent="-304800">
              <a:defRPr/>
            </a:pPr>
            <a:endParaRPr lang="en-US" b="1" dirty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Do Now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25563"/>
            <a:ext cx="8229600" cy="47402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4800" indent="-304800">
              <a:defRPr/>
            </a:pPr>
            <a:r>
              <a:rPr lang="en-US" sz="2800" b="1" dirty="0">
                <a:ea typeface="ＭＳ Ｐゴシック" charset="0"/>
                <a:cs typeface="Times New Roman" charset="0"/>
                <a:sym typeface="Times New Roman" charset="0"/>
              </a:rPr>
              <a:t>What are the main components of food and what does the body use them for?</a:t>
            </a:r>
            <a:endParaRPr lang="en-US" sz="2800" b="1" dirty="0"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2800" dirty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723900" lvl="1" indent="-304800">
              <a:defRPr/>
            </a:pPr>
            <a:r>
              <a:rPr lang="en-US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Carbohydrates</a:t>
            </a:r>
            <a:r>
              <a:rPr lang="en-US" b="1" dirty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, Fats/Lipids, and </a:t>
            </a:r>
            <a:r>
              <a:rPr lang="en-US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Protein </a:t>
            </a:r>
            <a:r>
              <a:rPr lang="en-US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- the body uses them for calories and structures. </a:t>
            </a:r>
            <a:endParaRPr lang="en-US" dirty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723900" lvl="1" indent="-304800">
              <a:defRPr/>
            </a:pPr>
            <a:r>
              <a:rPr lang="en-US" b="1" dirty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Vitamins and </a:t>
            </a:r>
            <a:r>
              <a:rPr lang="en-US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Minerals </a:t>
            </a:r>
            <a:r>
              <a:rPr lang="en-US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– the body uses them to help proteins </a:t>
            </a:r>
            <a:r>
              <a:rPr lang="en-US" dirty="0">
                <a:ea typeface="ＭＳ Ｐゴシック" charset="0"/>
                <a:cs typeface="Times New Roman" charset="0"/>
                <a:sym typeface="Times New Roman" charset="0"/>
              </a:rPr>
              <a:t>(such as enzymes</a:t>
            </a:r>
            <a:r>
              <a:rPr lang="en-US" dirty="0" smtClean="0">
                <a:ea typeface="ＭＳ Ｐゴシック" charset="0"/>
                <a:cs typeface="Times New Roman" charset="0"/>
                <a:sym typeface="Times New Roman" charset="0"/>
              </a:rPr>
              <a:t>) </a:t>
            </a:r>
            <a:r>
              <a:rPr lang="en-US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perform </a:t>
            </a:r>
            <a:r>
              <a:rPr lang="en-US" dirty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important </a:t>
            </a:r>
            <a:r>
              <a:rPr lang="en-US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functions.</a:t>
            </a:r>
          </a:p>
          <a:p>
            <a:pPr marL="723900" lvl="1" indent="-304800">
              <a:defRPr/>
            </a:pPr>
            <a:r>
              <a:rPr lang="en-US" b="1" dirty="0">
                <a:ea typeface="ＭＳ Ｐゴシック" charset="0"/>
                <a:cs typeface="Times New Roman" charset="0"/>
                <a:sym typeface="Times New Roman" charset="0"/>
              </a:rPr>
              <a:t>I</a:t>
            </a:r>
            <a:r>
              <a:rPr lang="en-US" b="1" dirty="0" smtClean="0">
                <a:ea typeface="ＭＳ Ｐゴシック" charset="0"/>
                <a:cs typeface="Times New Roman" charset="0"/>
                <a:sym typeface="Times New Roman" charset="0"/>
              </a:rPr>
              <a:t>ndigestible </a:t>
            </a:r>
            <a:r>
              <a:rPr lang="en-US" b="1" dirty="0">
                <a:ea typeface="ＭＳ Ｐゴシック" charset="0"/>
                <a:cs typeface="Times New Roman" charset="0"/>
                <a:sym typeface="Times New Roman" charset="0"/>
              </a:rPr>
              <a:t>plant </a:t>
            </a:r>
            <a:r>
              <a:rPr lang="en-US" b="1" dirty="0" smtClean="0">
                <a:ea typeface="ＭＳ Ｐゴシック" charset="0"/>
                <a:cs typeface="Times New Roman" charset="0"/>
                <a:sym typeface="Times New Roman" charset="0"/>
              </a:rPr>
              <a:t>components like fiber </a:t>
            </a:r>
            <a:r>
              <a:rPr lang="en-US" dirty="0" smtClean="0">
                <a:ea typeface="ＭＳ Ｐゴシック" charset="0"/>
                <a:cs typeface="Times New Roman" charset="0"/>
                <a:sym typeface="Times New Roman" charset="0"/>
              </a:rPr>
              <a:t>- the body uses them to help digestion.   </a:t>
            </a:r>
            <a:endParaRPr lang="en-US" dirty="0">
              <a:ea typeface="ＭＳ Ｐゴシック" charset="0"/>
              <a:cs typeface="Times New Roman" charset="0"/>
              <a:sym typeface="Times New Roman" charset="0"/>
            </a:endParaRPr>
          </a:p>
          <a:p>
            <a:pPr marL="723900" lvl="1" indent="-304800">
              <a:defRPr/>
            </a:pPr>
            <a:endParaRPr lang="en-US" dirty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304800" indent="-304800">
              <a:defRPr/>
            </a:pPr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304800" indent="-304800">
              <a:defRPr/>
            </a:pPr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charset="0"/>
                <a:ea typeface="ＭＳ Ｐゴシック" charset="0"/>
              </a:rPr>
              <a:t>The calorie: What is it?</a:t>
            </a:r>
            <a:endParaRPr lang="en-US" dirty="0"/>
          </a:p>
        </p:txBody>
      </p:sp>
      <p:pic>
        <p:nvPicPr>
          <p:cNvPr id="6" name="What Is a Calorie from Super Size M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8800" y="1264928"/>
            <a:ext cx="81280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5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0"/>
            <a:ext cx="8204200" cy="24003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" charset="0"/>
                <a:ea typeface="ＭＳ Ｐゴシック" charset="0"/>
              </a:rPr>
              <a:t>Activity</a:t>
            </a:r>
            <a:br>
              <a:rPr lang="en-US" dirty="0" smtClean="0">
                <a:latin typeface="Gill Sans" charset="0"/>
                <a:ea typeface="ＭＳ Ｐゴシック" charset="0"/>
              </a:rPr>
            </a:br>
            <a:r>
              <a:rPr lang="en-US" dirty="0" smtClean="0">
                <a:latin typeface="+mj-lt"/>
                <a:ea typeface="ＭＳ Ｐゴシック" charset="0"/>
                <a:cs typeface="Calibri" charset="0"/>
                <a:sym typeface="Calibri" charset="0"/>
              </a:rPr>
              <a:t>Calorimetry Lab</a:t>
            </a:r>
            <a:r>
              <a:rPr lang="en-US" dirty="0" smtClean="0">
                <a:latin typeface="+mj-lt"/>
                <a:ea typeface="ヒラギノ角ゴ ProN W3" charset="0"/>
                <a:cs typeface="ヒラギノ角ゴ ProN W3" charset="0"/>
                <a:sym typeface="Calibri" charset="0"/>
              </a:rPr>
              <a:t/>
            </a:r>
            <a:br>
              <a:rPr lang="en-US" dirty="0" smtClean="0">
                <a:latin typeface="+mj-lt"/>
                <a:ea typeface="ヒラギノ角ゴ ProN W3" charset="0"/>
                <a:cs typeface="ヒラギノ角ゴ ProN W3" charset="0"/>
                <a:sym typeface="Calibri" charset="0"/>
              </a:rPr>
            </a:br>
            <a:endParaRPr lang="en-US" dirty="0">
              <a:latin typeface="+mj-lt"/>
              <a:ea typeface="ＭＳ Ｐゴシック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59700" cy="44958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indent="0" algn="ctr">
              <a:spcBef>
                <a:spcPct val="0"/>
              </a:spcBef>
              <a:buFont typeface="Arial" charset="0"/>
              <a:buNone/>
            </a:pPr>
            <a:r>
              <a:rPr lang="en-US" b="1" dirty="0"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Measuring calories in food</a:t>
            </a:r>
            <a:endParaRPr lang="en-US" b="1" dirty="0">
              <a:latin typeface="Calibri Bold" charset="0"/>
              <a:ea typeface="ヒラギノ角ゴ ProN W6" charset="0"/>
              <a:cs typeface="ヒラギノ角ゴ ProN W6" charset="0"/>
              <a:sym typeface="Calibri Bold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035" y="2400300"/>
            <a:ext cx="2803965" cy="36502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851991"/>
            <a:ext cx="8204200" cy="2894884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Gill Sans" charset="0"/>
                <a:ea typeface="ＭＳ Ｐゴシック" charset="0"/>
              </a:rPr>
              <a:t/>
            </a:r>
            <a:br>
              <a:rPr lang="en-US" dirty="0">
                <a:latin typeface="Gill Sans" charset="0"/>
                <a:ea typeface="ＭＳ Ｐゴシック" charset="0"/>
              </a:rPr>
            </a:br>
            <a:r>
              <a:rPr lang="en-US" dirty="0" smtClean="0">
                <a:latin typeface="Gill Sans" charset="0"/>
                <a:ea typeface="ＭＳ Ｐゴシック" charset="0"/>
              </a:rPr>
              <a:t/>
            </a:r>
            <a:br>
              <a:rPr lang="en-US" dirty="0" smtClean="0">
                <a:latin typeface="Gill Sans" charset="0"/>
                <a:ea typeface="ＭＳ Ｐゴシック" charset="0"/>
              </a:rPr>
            </a:br>
            <a:r>
              <a:rPr lang="en-US" dirty="0" smtClean="0">
                <a:latin typeface="Gill Sans" charset="0"/>
                <a:ea typeface="ＭＳ Ｐゴシック" charset="0"/>
              </a:rPr>
              <a:t>A calorie is a measurement of energy</a:t>
            </a:r>
            <a:br>
              <a:rPr lang="en-US" dirty="0" smtClean="0">
                <a:latin typeface="Gill Sans" charset="0"/>
                <a:ea typeface="ＭＳ Ｐゴシック" charset="0"/>
              </a:rPr>
            </a:br>
            <a:r>
              <a:rPr lang="en-US" dirty="0" smtClean="0">
                <a:latin typeface="Gill Sans" charset="0"/>
                <a:ea typeface="ＭＳ Ｐゴシック" charset="0"/>
              </a:rPr>
              <a:t/>
            </a:r>
            <a:br>
              <a:rPr lang="en-US" dirty="0" smtClean="0">
                <a:latin typeface="Gill Sans" charset="0"/>
                <a:ea typeface="ＭＳ Ｐゴシック" charset="0"/>
              </a:rPr>
            </a:br>
            <a:r>
              <a:rPr lang="en-US" dirty="0">
                <a:latin typeface="Gill Sans" charset="0"/>
                <a:ea typeface="ＭＳ Ｐゴシック" charset="0"/>
              </a:rPr>
              <a:t/>
            </a:r>
            <a:br>
              <a:rPr lang="en-US" dirty="0">
                <a:latin typeface="Gill Sans" charset="0"/>
                <a:ea typeface="ＭＳ Ｐゴシック" charset="0"/>
              </a:rPr>
            </a:br>
            <a:r>
              <a:rPr lang="en-US" sz="2800" dirty="0" smtClean="0">
                <a:latin typeface="+mj-lt"/>
                <a:ea typeface="ＭＳ Ｐゴシック" charset="0"/>
              </a:rPr>
              <a:t>It is the amount of energy that is needed to raise the temperature of 1 </a:t>
            </a:r>
            <a:r>
              <a:rPr lang="en-US" sz="2800" smtClean="0">
                <a:latin typeface="+mj-lt"/>
                <a:ea typeface="ＭＳ Ｐゴシック" charset="0"/>
              </a:rPr>
              <a:t>gram of water </a:t>
            </a:r>
            <a:r>
              <a:rPr lang="en-US" sz="2800" dirty="0" smtClean="0">
                <a:latin typeface="+mj-lt"/>
                <a:ea typeface="ＭＳ Ｐゴシック" charset="0"/>
              </a:rPr>
              <a:t>by one degree Celsius</a:t>
            </a:r>
            <a:br>
              <a:rPr lang="en-US" sz="2800" dirty="0" smtClean="0">
                <a:latin typeface="+mj-lt"/>
                <a:ea typeface="ＭＳ Ｐゴシック" charset="0"/>
              </a:rPr>
            </a:br>
            <a:r>
              <a:rPr lang="en-US" sz="2800" dirty="0">
                <a:latin typeface="+mj-lt"/>
                <a:ea typeface="ＭＳ Ｐゴシック" charset="0"/>
              </a:rPr>
              <a:t/>
            </a:r>
            <a:br>
              <a:rPr lang="en-US" sz="2800" dirty="0">
                <a:latin typeface="+mj-lt"/>
                <a:ea typeface="ＭＳ Ｐゴシック" charset="0"/>
              </a:rPr>
            </a:br>
            <a:endParaRPr lang="en-US" sz="2800" dirty="0">
              <a:latin typeface="Gill Sans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charset="0"/>
                <a:ea typeface="ＭＳ Ｐゴシック" charset="0"/>
              </a:rPr>
              <a:t>Wrap 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8918"/>
            <a:ext cx="8229600" cy="3917245"/>
          </a:xfrm>
        </p:spPr>
        <p:txBody>
          <a:bodyPr/>
          <a:lstStyle/>
          <a:p>
            <a:pPr marL="304800" indent="-304800">
              <a:defRPr/>
            </a:pPr>
            <a:r>
              <a:rPr lang="en-US" dirty="0" smtClean="0">
                <a:ea typeface="ヒラギノ明朝 ProN W3" charset="0"/>
                <a:cs typeface="ヒラギノ明朝 ProN W3" charset="0"/>
                <a:sym typeface="Times New Roman" charset="0"/>
              </a:rPr>
              <a:t>What is the relationship between the release of energy in the form of heat and calories?</a:t>
            </a:r>
          </a:p>
          <a:p>
            <a:pPr marL="304800" indent="-304800">
              <a:defRPr/>
            </a:pPr>
            <a:endParaRPr lang="en-US" dirty="0"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304800" indent="-304800">
              <a:defRPr/>
            </a:pPr>
            <a:r>
              <a:rPr lang="en-US" dirty="0" smtClean="0">
                <a:ea typeface="ヒラギノ明朝 ProN W3" charset="0"/>
                <a:cs typeface="ヒラギノ明朝 ProN W3" charset="0"/>
                <a:sym typeface="Times New Roman" charset="0"/>
              </a:rPr>
              <a:t>Do all macronutrients provide the same number of calories?</a:t>
            </a:r>
            <a:endParaRPr lang="en-US" dirty="0"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220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charset="0"/>
                <a:ea typeface="ＭＳ Ｐゴシック" charset="0"/>
              </a:rPr>
              <a:t>Wrap 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208918"/>
            <a:ext cx="4191000" cy="3917245"/>
          </a:xfrm>
        </p:spPr>
        <p:txBody>
          <a:bodyPr/>
          <a:lstStyle/>
          <a:p>
            <a:r>
              <a:rPr lang="en-US" dirty="0">
                <a:latin typeface="Gill Sans" charset="0"/>
                <a:ea typeface="ＭＳ Ｐゴシック" charset="0"/>
              </a:rPr>
              <a:t>Different macronutrients provide different </a:t>
            </a:r>
            <a:r>
              <a:rPr lang="en-US" dirty="0" smtClean="0">
                <a:latin typeface="Gill Sans" charset="0"/>
                <a:ea typeface="ＭＳ Ｐゴシック" charset="0"/>
              </a:rPr>
              <a:t>amounts </a:t>
            </a:r>
            <a:r>
              <a:rPr lang="en-US" dirty="0">
                <a:latin typeface="Gill Sans" charset="0"/>
                <a:ea typeface="ＭＳ Ｐゴシック" charset="0"/>
              </a:rPr>
              <a:t>of </a:t>
            </a:r>
            <a:r>
              <a:rPr lang="en-US" dirty="0" smtClean="0">
                <a:latin typeface="Gill Sans" charset="0"/>
                <a:ea typeface="ＭＳ Ｐゴシック" charset="0"/>
              </a:rPr>
              <a:t>calories!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692" r="-2869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16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Gill Sans" charset="0"/>
                <a:ea typeface="ＭＳ Ｐゴシック" charset="0"/>
              </a:rPr>
              <a:t>Homework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890713"/>
            <a:ext cx="8229600" cy="37147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Finish off the virtual </a:t>
            </a:r>
            <a:r>
              <a:rPr lang="en-US" sz="2800" dirty="0" err="1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calorimetry</a:t>
            </a:r>
            <a:r>
              <a:rPr lang="en-US" sz="2800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 lab and answer the </a:t>
            </a:r>
            <a:r>
              <a:rPr lang="en-US" sz="280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following question:</a:t>
            </a:r>
            <a:endParaRPr lang="en-US" sz="2800" dirty="0" smtClean="0">
              <a:latin typeface="+mj-lt"/>
              <a:ea typeface="ＭＳ Ｐゴシック" charset="0"/>
              <a:cs typeface="Times New Roman" charset="0"/>
              <a:sym typeface="Times New Roman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2800" dirty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304800" indent="-304800">
              <a:defRPr/>
            </a:pPr>
            <a:r>
              <a:rPr lang="en-US" sz="2800" dirty="0" smtClean="0">
                <a:latin typeface="+mj-lt"/>
                <a:ea typeface="ヒラギノ明朝 ProN W3" charset="0"/>
                <a:cs typeface="ヒラギノ明朝 ProN W3" charset="0"/>
                <a:sym typeface="Times New Roman" charset="0"/>
              </a:rPr>
              <a:t>Were you surprised by any of your findings?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D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 template.thmx</Template>
  <TotalTime>6414</TotalTime>
  <Words>193</Words>
  <Application>Microsoft Macintosh PowerPoint</Application>
  <PresentationFormat>On-screen Show (4:3)</PresentationFormat>
  <Paragraphs>32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MD template</vt:lpstr>
      <vt:lpstr>PowerPoint Presentation</vt:lpstr>
      <vt:lpstr>Do Now</vt:lpstr>
      <vt:lpstr>Do Now</vt:lpstr>
      <vt:lpstr>The calorie: What is it?</vt:lpstr>
      <vt:lpstr>Activity Calorimetry Lab </vt:lpstr>
      <vt:lpstr>  A calorie is a measurement of energy   It is the amount of energy that is needed to raise the temperature of 1 gram of water by one degree Celsius  </vt:lpstr>
      <vt:lpstr>Wrap Up</vt:lpstr>
      <vt:lpstr>Wrap Up</vt:lpstr>
      <vt:lpstr>Homework</vt:lpstr>
    </vt:vector>
  </TitlesOfParts>
  <Company>tufts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berri jacque</dc:creator>
  <cp:lastModifiedBy>Stephanie Tammen</cp:lastModifiedBy>
  <cp:revision>225</cp:revision>
  <cp:lastPrinted>2010-11-09T17:54:24Z</cp:lastPrinted>
  <dcterms:created xsi:type="dcterms:W3CDTF">2012-01-20T17:36:20Z</dcterms:created>
  <dcterms:modified xsi:type="dcterms:W3CDTF">2015-07-01T19:23:52Z</dcterms:modified>
</cp:coreProperties>
</file>